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82" r:id="rId9"/>
    <p:sldId id="263" r:id="rId10"/>
    <p:sldId id="279" r:id="rId11"/>
    <p:sldId id="277" r:id="rId12"/>
    <p:sldId id="267" r:id="rId13"/>
    <p:sldId id="281" r:id="rId14"/>
    <p:sldId id="269" r:id="rId15"/>
    <p:sldId id="280" r:id="rId16"/>
    <p:sldId id="272" r:id="rId17"/>
    <p:sldId id="275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1"/>
    <p:restoredTop sz="94653"/>
  </p:normalViewPr>
  <p:slideViewPr>
    <p:cSldViewPr>
      <p:cViewPr varScale="1">
        <p:scale>
          <a:sx n="172" d="100"/>
          <a:sy n="172" d="100"/>
        </p:scale>
        <p:origin x="2352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'[Chart in Microsoft PowerPoint]Sheet1'!$D$25:$D$30</c:f>
              <c:numCache>
                <c:formatCode>General</c:formatCode>
                <c:ptCount val="6"/>
                <c:pt idx="0">
                  <c:v>0.5</c:v>
                </c:pt>
                <c:pt idx="1">
                  <c:v>1.5</c:v>
                </c:pt>
                <c:pt idx="2">
                  <c:v>1.5</c:v>
                </c:pt>
                <c:pt idx="3">
                  <c:v>1.5</c:v>
                </c:pt>
                <c:pt idx="4">
                  <c:v>1</c:v>
                </c:pt>
                <c:pt idx="5">
                  <c:v>2</c:v>
                </c:pt>
              </c:numCache>
            </c:numRef>
          </c:xVal>
          <c:yVal>
            <c:numRef>
              <c:f>'[Chart in Microsoft PowerPoint]Sheet1'!$E$25:$E$30</c:f>
              <c:numCache>
                <c:formatCode>General</c:formatCode>
                <c:ptCount val="6"/>
                <c:pt idx="0">
                  <c:v>0.5</c:v>
                </c:pt>
                <c:pt idx="1">
                  <c:v>8</c:v>
                </c:pt>
                <c:pt idx="2">
                  <c:v>4.5</c:v>
                </c:pt>
                <c:pt idx="3">
                  <c:v>12.5</c:v>
                </c:pt>
                <c:pt idx="4">
                  <c:v>2</c:v>
                </c:pt>
                <c:pt idx="5">
                  <c:v>24.5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6-A344-BDEF-37521B4D6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77471"/>
        <c:axId val="197729231"/>
      </c:scatterChart>
      <c:valAx>
        <c:axId val="204077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29231"/>
        <c:crosses val="autoZero"/>
        <c:crossBetween val="midCat"/>
      </c:valAx>
      <c:valAx>
        <c:axId val="197729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774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C04EF-0F99-41C9-8E50-052CAE7343F4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0C957-1FF7-4087-A887-5C36A098F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8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D045AA-BB1C-421A-8B3E-24CFFDB6CF0A}" type="slidenum">
              <a:rPr lang="en-US" altLang="en-US" b="0" smtClean="0"/>
              <a:pPr eaLnBrk="1" hangingPunct="1"/>
              <a:t>4</a:t>
            </a:fld>
            <a:endParaRPr lang="en-US" altLang="en-US" b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The degree of smoothing is influenced by the size and shape of the window – the larger the window the more information is “borrowed” from the neighbouring areas. </a:t>
            </a:r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/>
              <a:t>Larger windows:  advantage – the resulting smoothed estimate is more statistically precise</a:t>
            </a:r>
          </a:p>
          <a:p>
            <a:pPr eaLnBrk="1" hangingPunct="1"/>
            <a:r>
              <a:rPr lang="en-GB" altLang="en-US"/>
              <a:t>Disadvantage – bias, especially in spatially heterogeneous areas as estimates will be influenced by points a long way away. 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legend values… what do they mean and why are they all less than 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0C957-1FF7-4087-A887-5C36A098F4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5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22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1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95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F8955-901F-4FD0-8E3E-889FD6547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6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3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0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1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3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0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6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3711AAC-244B-4CF8-9E6B-E875AD0F118A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15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6" t="9231" r="28192" b="12252"/>
          <a:stretch/>
        </p:blipFill>
        <p:spPr bwMode="auto">
          <a:xfrm>
            <a:off x="-304800" y="348343"/>
            <a:ext cx="5777702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3048000"/>
            <a:ext cx="3581400" cy="121920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Spatial Variation in </a:t>
            </a:r>
            <a:br>
              <a:rPr lang="en-US" sz="5400" dirty="0"/>
            </a:br>
            <a:r>
              <a:rPr lang="en-US" sz="5400" dirty="0"/>
              <a:t>Risk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00" y="4419600"/>
            <a:ext cx="3200400" cy="1752600"/>
          </a:xfrm>
        </p:spPr>
        <p:txBody>
          <a:bodyPr/>
          <a:lstStyle/>
          <a:p>
            <a:pPr algn="ctr"/>
            <a:r>
              <a:rPr lang="en-US" dirty="0"/>
              <a:t>Hugh </a:t>
            </a:r>
            <a:r>
              <a:rPr lang="en-US" dirty="0" err="1"/>
              <a:t>SturrocK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1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61184" y="2047197"/>
            <a:ext cx="324816" cy="3179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Oval 6"/>
          <p:cNvSpPr/>
          <p:nvPr/>
        </p:nvSpPr>
        <p:spPr>
          <a:xfrm>
            <a:off x="4724400" y="3458309"/>
            <a:ext cx="361386" cy="351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8" name="Oval 7"/>
          <p:cNvSpPr/>
          <p:nvPr/>
        </p:nvSpPr>
        <p:spPr>
          <a:xfrm>
            <a:off x="1152018" y="3124200"/>
            <a:ext cx="342360" cy="3341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1186464" y="5562600"/>
            <a:ext cx="307914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/>
          <p:cNvCxnSpPr>
            <a:cxnSpLocks/>
            <a:stCxn id="5" idx="3"/>
            <a:endCxn id="8" idx="7"/>
          </p:cNvCxnSpPr>
          <p:nvPr/>
        </p:nvCxnSpPr>
        <p:spPr>
          <a:xfrm flipH="1">
            <a:off x="1444241" y="2318571"/>
            <a:ext cx="564511" cy="8545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7" idx="2"/>
            <a:endCxn id="8" idx="6"/>
          </p:cNvCxnSpPr>
          <p:nvPr/>
        </p:nvCxnSpPr>
        <p:spPr>
          <a:xfrm flipH="1" flipV="1">
            <a:off x="1494378" y="3291254"/>
            <a:ext cx="3230022" cy="3429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5" idx="5"/>
            <a:endCxn id="7" idx="1"/>
          </p:cNvCxnSpPr>
          <p:nvPr/>
        </p:nvCxnSpPr>
        <p:spPr>
          <a:xfrm>
            <a:off x="2238432" y="2318571"/>
            <a:ext cx="2538892" cy="11912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9" idx="0"/>
          </p:cNvCxnSpPr>
          <p:nvPr/>
        </p:nvCxnSpPr>
        <p:spPr>
          <a:xfrm>
            <a:off x="1286295" y="3446585"/>
            <a:ext cx="54126" cy="21160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7" idx="3"/>
            <a:endCxn id="9" idx="6"/>
          </p:cNvCxnSpPr>
          <p:nvPr/>
        </p:nvCxnSpPr>
        <p:spPr>
          <a:xfrm flipH="1">
            <a:off x="1494378" y="3758496"/>
            <a:ext cx="3282946" cy="19565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5" idx="4"/>
            <a:endCxn id="9" idx="7"/>
          </p:cNvCxnSpPr>
          <p:nvPr/>
        </p:nvCxnSpPr>
        <p:spPr>
          <a:xfrm flipH="1">
            <a:off x="1449285" y="2365131"/>
            <a:ext cx="674307" cy="3242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22694" y="24559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23178" y="25908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23178" y="4768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4778" y="4419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1756456" y="3982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09374" y="30772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029" name="TextBox 1028"/>
          <p:cNvSpPr txBox="1"/>
          <p:nvPr/>
        </p:nvSpPr>
        <p:spPr>
          <a:xfrm>
            <a:off x="1956364" y="1519535"/>
            <a:ext cx="329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685800" y="304353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031" name="TextBox 1030"/>
          <p:cNvSpPr txBox="1"/>
          <p:nvPr/>
        </p:nvSpPr>
        <p:spPr>
          <a:xfrm>
            <a:off x="5054092" y="346486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032" name="TextBox 1031"/>
          <p:cNvSpPr txBox="1"/>
          <p:nvPr/>
        </p:nvSpPr>
        <p:spPr>
          <a:xfrm>
            <a:off x="1196758" y="586740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graphicFrame>
        <p:nvGraphicFramePr>
          <p:cNvPr id="1033" name="Table 1032"/>
          <p:cNvGraphicFramePr>
            <a:graphicFrameLocks noGrp="1"/>
          </p:cNvGraphicFramePr>
          <p:nvPr/>
        </p:nvGraphicFramePr>
        <p:xfrm>
          <a:off x="5976910" y="1803400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976910" y="4402713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" name="TextBox 1033"/>
          <p:cNvSpPr txBox="1"/>
          <p:nvPr/>
        </p:nvSpPr>
        <p:spPr>
          <a:xfrm>
            <a:off x="6248400" y="1371600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1035" name="TextBox 1034"/>
          <p:cNvSpPr txBox="1"/>
          <p:nvPr/>
        </p:nvSpPr>
        <p:spPr>
          <a:xfrm>
            <a:off x="6248400" y="3962400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r>
              <a:rPr lang="en-US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27675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1024" grpId="0"/>
      <p:bldP spid="37" grpId="0"/>
      <p:bldP spid="1034" grpId="0"/>
      <p:bldP spid="10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Semivariograms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033" name="Table 1032"/>
          <p:cNvGraphicFramePr>
            <a:graphicFrameLocks noGrp="1"/>
          </p:cNvGraphicFramePr>
          <p:nvPr/>
        </p:nvGraphicFramePr>
        <p:xfrm>
          <a:off x="5976910" y="1803400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976910" y="4402713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" name="TextBox 1033"/>
          <p:cNvSpPr txBox="1"/>
          <p:nvPr/>
        </p:nvSpPr>
        <p:spPr>
          <a:xfrm>
            <a:off x="6248400" y="1371600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1035" name="TextBox 1034"/>
          <p:cNvSpPr txBox="1"/>
          <p:nvPr/>
        </p:nvSpPr>
        <p:spPr>
          <a:xfrm>
            <a:off x="6248400" y="3962400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r>
              <a:rPr lang="en-US" dirty="0"/>
              <a:t> matrix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448AEDF1-CB20-4648-B1AF-925999FAAEB0}"/>
              </a:ext>
            </a:extLst>
          </p:cNvPr>
          <p:cNvGraphicFramePr>
            <a:graphicFrameLocks/>
          </p:cNvGraphicFramePr>
          <p:nvPr/>
        </p:nvGraphicFramePr>
        <p:xfrm>
          <a:off x="1066800" y="2286000"/>
          <a:ext cx="4114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B2BFCE-9D5D-A449-883A-BCF0BC0EBC8D}"/>
              </a:ext>
            </a:extLst>
          </p:cNvPr>
          <p:cNvSpPr txBox="1"/>
          <p:nvPr/>
        </p:nvSpPr>
        <p:spPr>
          <a:xfrm>
            <a:off x="2438400" y="5145147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739485-5C64-A643-A597-2D7E547C92FC}"/>
              </a:ext>
            </a:extLst>
          </p:cNvPr>
          <p:cNvSpPr txBox="1"/>
          <p:nvPr/>
        </p:nvSpPr>
        <p:spPr>
          <a:xfrm rot="16200000">
            <a:off x="77661" y="3440391"/>
            <a:ext cx="143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6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  <p:bldP spid="10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09600"/>
            <a:ext cx="5448300" cy="563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" y="-428065"/>
            <a:ext cx="7543800" cy="14493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Semivariance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42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152400" y="-457200"/>
            <a:ext cx="7543800" cy="14493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BE7976-C40B-504E-93D1-AE1C6D9B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947" y="1295400"/>
            <a:ext cx="4651253" cy="482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88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4769155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152400" y="-457200"/>
            <a:ext cx="7543800" cy="14493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24130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1337" y="4798646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Nugget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1437" y="1207477"/>
            <a:ext cx="76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243753" y="1664677"/>
            <a:ext cx="0" cy="364392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09800" y="2597666"/>
            <a:ext cx="48006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33600" y="5003800"/>
            <a:ext cx="48006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2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Kriging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F9DA73-C5F4-4042-B667-74B595FC8C69}"/>
              </a:ext>
            </a:extLst>
          </p:cNvPr>
          <p:cNvGrpSpPr/>
          <p:nvPr/>
        </p:nvGrpSpPr>
        <p:grpSpPr>
          <a:xfrm>
            <a:off x="1576071" y="1981200"/>
            <a:ext cx="3467584" cy="3923808"/>
            <a:chOff x="1135591" y="759078"/>
            <a:chExt cx="3287669" cy="3720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E43890-7012-8C46-8F32-E95D42B9B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0" r="22121" b="48187"/>
            <a:stretch/>
          </p:blipFill>
          <p:spPr>
            <a:xfrm>
              <a:off x="1135591" y="759078"/>
              <a:ext cx="3059068" cy="37202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8D0C3F-B99F-FB4C-83CA-47F2AADCD53E}"/>
                </a:ext>
              </a:extLst>
            </p:cNvPr>
            <p:cNvSpPr/>
            <p:nvPr/>
          </p:nvSpPr>
          <p:spPr>
            <a:xfrm>
              <a:off x="3966060" y="1855406"/>
              <a:ext cx="457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CEA68-E795-8D49-A918-24864897C29B}"/>
              </a:ext>
            </a:extLst>
          </p:cNvPr>
          <p:cNvSpPr/>
          <p:nvPr/>
        </p:nvSpPr>
        <p:spPr>
          <a:xfrm>
            <a:off x="457200" y="5867400"/>
            <a:ext cx="281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Yao,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Xueling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 al. 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8.1 (2013): e54660.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645BE7-13CB-AA4C-990C-095BD1296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66" y="1981200"/>
            <a:ext cx="262959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5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Model-based </a:t>
            </a:r>
            <a:r>
              <a:rPr lang="en-US" b="1" dirty="0" err="1">
                <a:solidFill>
                  <a:srgbClr val="C00000"/>
                </a:solidFill>
              </a:rPr>
              <a:t>Geostatistics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8458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Kriging used in conjunction with regression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Fixed effects used to describe large scale patterns (related to temperature, elevation </a:t>
            </a:r>
            <a:r>
              <a:rPr lang="en-US" sz="2000" dirty="0" err="1"/>
              <a:t>etc</a:t>
            </a:r>
            <a:r>
              <a:rPr lang="en-US" sz="2000" dirty="0"/>
              <a:t>) with spatially </a:t>
            </a:r>
            <a:r>
              <a:rPr lang="en-US" sz="2000" dirty="0" err="1"/>
              <a:t>autocorrelated</a:t>
            </a:r>
            <a:r>
              <a:rPr lang="en-US" sz="2000" dirty="0"/>
              <a:t> random effects estimated using kriging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only do spatially </a:t>
            </a:r>
            <a:r>
              <a:rPr lang="en-US" sz="2000" dirty="0" err="1"/>
              <a:t>autocorrelated</a:t>
            </a:r>
            <a:r>
              <a:rPr lang="en-US" sz="2000" dirty="0"/>
              <a:t> random effects help with prediction, if accounted for during modeling, assumption of independence isn’t violated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Popular method for risk mapping using point-level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Bayesian inference as complex models require MCMC sampling for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398580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001000" cy="54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76200" y="-533400"/>
            <a:ext cx="7543800" cy="144938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Model-based </a:t>
            </a:r>
            <a:r>
              <a:rPr lang="en-US" b="1" dirty="0" err="1">
                <a:solidFill>
                  <a:srgbClr val="C00000"/>
                </a:solidFill>
              </a:rPr>
              <a:t>Geostatistics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51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9" y="1501758"/>
            <a:ext cx="4082930" cy="3176151"/>
          </a:xfrm>
          <a:prstGeom prst="rect">
            <a:avLst/>
          </a:prstGeom>
          <a:noFill/>
          <a:ln w="9525">
            <a:solidFill>
              <a:srgbClr val="5A6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34" y="1501757"/>
            <a:ext cx="3481108" cy="3176151"/>
          </a:xfrm>
          <a:prstGeom prst="rect">
            <a:avLst/>
          </a:prstGeom>
          <a:noFill/>
          <a:ln w="9525">
            <a:solidFill>
              <a:srgbClr val="5A6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677719" y="4852175"/>
            <a:ext cx="3766416" cy="83099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Schistosomiasis in Mali</a:t>
            </a:r>
          </a:p>
          <a:p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Clements et al (2009)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PLoS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Negl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Trop Dis 3(5): e431 </a:t>
            </a:r>
          </a:p>
          <a:p>
            <a:endParaRPr lang="en-US" sz="2000" dirty="0">
              <a:solidFill>
                <a:srgbClr val="010813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175972" y="4863739"/>
            <a:ext cx="349397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Intestinal worms in Kenya</a:t>
            </a:r>
          </a:p>
          <a:p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Pullan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et al (2011)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PLoS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Negl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Trop Dis 5(2): e958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D85098-AAEF-1D44-AFE2-25269855B88D}"/>
              </a:ext>
            </a:extLst>
          </p:cNvPr>
          <p:cNvSpPr txBox="1">
            <a:spLocks/>
          </p:cNvSpPr>
          <p:nvPr/>
        </p:nvSpPr>
        <p:spPr>
          <a:xfrm>
            <a:off x="76200" y="-533400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Model-based Geostatistics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4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933883" cy="3840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457200" y="5474820"/>
            <a:ext cx="329866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Malaria in 2010</a:t>
            </a:r>
          </a:p>
          <a:p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Gething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et al. (2011) Malaria Journal, 10:378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CE7493-13F9-F74F-A002-D184602949AA}"/>
              </a:ext>
            </a:extLst>
          </p:cNvPr>
          <p:cNvSpPr txBox="1">
            <a:spLocks/>
          </p:cNvSpPr>
          <p:nvPr/>
        </p:nvSpPr>
        <p:spPr>
          <a:xfrm>
            <a:off x="76200" y="-533400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Model-based Geostatistics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19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225643"/>
            <a:ext cx="7543800" cy="1450757"/>
          </a:xfrm>
        </p:spPr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C00000"/>
                </a:solidFill>
              </a:rPr>
              <a:t>Kernel Smoothing</a:t>
            </a:r>
            <a:endParaRPr lang="en-US" altLang="en-US" b="1" dirty="0">
              <a:solidFill>
                <a:srgbClr val="C00000"/>
              </a:solidFill>
            </a:endParaRPr>
          </a:p>
        </p:txBody>
      </p:sp>
      <p:sp>
        <p:nvSpPr>
          <p:cNvPr id="2355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044700"/>
            <a:ext cx="8229600" cy="4737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Useful when you have a large number of data points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Generates continuous surface from point data showing density of cases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Method: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Window of a fixed size is placed over each point and a mathematical (kernel) function is applied which determines the degree of smoothing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Sum distributions at each location to give a kernel density distribution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481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5181600"/>
            <a:ext cx="8866188" cy="1447800"/>
          </a:xfrm>
        </p:spPr>
        <p:txBody>
          <a:bodyPr>
            <a:normAutofit fontScale="77500" lnSpcReduction="20000"/>
          </a:bodyPr>
          <a:lstStyle/>
          <a:p>
            <a:pPr algn="ctr" eaLnBrk="1" hangingPunct="1">
              <a:buFontTx/>
              <a:buNone/>
            </a:pPr>
            <a:r>
              <a:rPr lang="en-GB" altLang="en-US" sz="2800" dirty="0"/>
              <a:t>Images improve presentation of point data, </a:t>
            </a:r>
          </a:p>
          <a:p>
            <a:pPr algn="ctr" eaLnBrk="1" hangingPunct="1">
              <a:buFontTx/>
              <a:buNone/>
            </a:pPr>
            <a:r>
              <a:rPr lang="en-GB" altLang="en-US" sz="2800" b="1" i="1" dirty="0">
                <a:solidFill>
                  <a:srgbClr val="CC0000"/>
                </a:solidFill>
              </a:rPr>
              <a:t>But</a:t>
            </a:r>
          </a:p>
          <a:p>
            <a:pPr algn="ctr" eaLnBrk="1" hangingPunct="1">
              <a:buFontTx/>
              <a:buNone/>
            </a:pPr>
            <a:r>
              <a:rPr lang="en-GB" altLang="en-US" sz="2800" b="1" i="1" dirty="0"/>
              <a:t> </a:t>
            </a:r>
            <a:r>
              <a:rPr lang="en-GB" altLang="en-US" sz="2800" dirty="0"/>
              <a:t>the effect is strongly influenced by the parameters of the kernel estimator</a:t>
            </a:r>
            <a:endParaRPr lang="en-US" altLang="en-US" sz="2800" dirty="0"/>
          </a:p>
        </p:txBody>
      </p:sp>
      <p:pic>
        <p:nvPicPr>
          <p:cNvPr id="24579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725" y="342900"/>
            <a:ext cx="7245350" cy="4686300"/>
          </a:xfrm>
          <a:noFill/>
        </p:spPr>
      </p:pic>
    </p:spTree>
    <p:extLst>
      <p:ext uri="{BB962C8B-B14F-4D97-AF65-F5344CB8AC3E}">
        <p14:creationId xmlns:p14="http://schemas.microsoft.com/office/powerpoint/2010/main" val="212350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381000"/>
            <a:ext cx="4211112" cy="2691665"/>
          </a:xfrm>
        </p:spPr>
      </p:pic>
      <p:pic>
        <p:nvPicPr>
          <p:cNvPr id="25603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512" y="3581400"/>
            <a:ext cx="4114800" cy="2629569"/>
          </a:xfrm>
          <a:noFill/>
        </p:spPr>
      </p:pic>
      <p:sp>
        <p:nvSpPr>
          <p:cNvPr id="25604" name="Rectangle 9"/>
          <p:cNvSpPr>
            <a:spLocks noChangeArrowheads="1"/>
          </p:cNvSpPr>
          <p:nvPr/>
        </p:nvSpPr>
        <p:spPr bwMode="auto">
          <a:xfrm>
            <a:off x="347663" y="247650"/>
            <a:ext cx="2624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0"/>
              <a:t>Small bandwidth:</a:t>
            </a:r>
            <a:endParaRPr lang="en-US" altLang="en-US" sz="2400" b="0"/>
          </a:p>
        </p:txBody>
      </p:sp>
      <p:sp>
        <p:nvSpPr>
          <p:cNvPr id="25605" name="Rectangle 10"/>
          <p:cNvSpPr>
            <a:spLocks noChangeArrowheads="1"/>
          </p:cNvSpPr>
          <p:nvPr/>
        </p:nvSpPr>
        <p:spPr bwMode="auto">
          <a:xfrm>
            <a:off x="341313" y="3743325"/>
            <a:ext cx="2586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0"/>
              <a:t>Large bandwidth:</a:t>
            </a:r>
            <a:endParaRPr lang="en-US" altLang="en-US" sz="2400" b="0"/>
          </a:p>
        </p:txBody>
      </p:sp>
    </p:spTree>
    <p:extLst>
      <p:ext uri="{BB962C8B-B14F-4D97-AF65-F5344CB8AC3E}">
        <p14:creationId xmlns:p14="http://schemas.microsoft.com/office/powerpoint/2010/main" val="22592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Kernel 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74800"/>
            <a:ext cx="84629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92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8" descr="herdlo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-107950"/>
            <a:ext cx="3387725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9"/>
          <p:cNvSpPr txBox="1">
            <a:spLocks noChangeArrowheads="1"/>
          </p:cNvSpPr>
          <p:nvPr/>
        </p:nvSpPr>
        <p:spPr bwMode="auto">
          <a:xfrm>
            <a:off x="0" y="5638800"/>
            <a:ext cx="44497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2200" b="0" dirty="0">
                <a:solidFill>
                  <a:srgbClr val="000000"/>
                </a:solidFill>
              </a:rPr>
              <a:t>Point map - locations of all cattle</a:t>
            </a:r>
            <a:br>
              <a:rPr lang="en-GB" altLang="en-US" sz="2200" b="0" dirty="0">
                <a:solidFill>
                  <a:srgbClr val="000000"/>
                </a:solidFill>
              </a:rPr>
            </a:br>
            <a:r>
              <a:rPr lang="en-GB" altLang="en-US" sz="2200" b="0" dirty="0">
                <a:solidFill>
                  <a:srgbClr val="000000"/>
                </a:solidFill>
              </a:rPr>
              <a:t> herds tested for TB in 1999</a:t>
            </a:r>
          </a:p>
        </p:txBody>
      </p:sp>
      <p:graphicFrame>
        <p:nvGraphicFramePr>
          <p:cNvPr id="2050" name="Object 1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82407124"/>
              </p:ext>
            </p:extLst>
          </p:nvPr>
        </p:nvGraphicFramePr>
        <p:xfrm>
          <a:off x="5410200" y="254000"/>
          <a:ext cx="3375025" cy="500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Bitmap Image" r:id="rId5" imgW="3277057" imgH="4858428" progId="Paint.Picture">
                  <p:embed/>
                </p:oleObj>
              </mc:Choice>
              <mc:Fallback>
                <p:oleObj name="Bitmap Image" r:id="rId5" imgW="3277057" imgH="485842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54000"/>
                        <a:ext cx="3375025" cy="500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0683428"/>
              </p:ext>
            </p:extLst>
          </p:nvPr>
        </p:nvGraphicFramePr>
        <p:xfrm>
          <a:off x="4191000" y="2521064"/>
          <a:ext cx="1747837" cy="197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Bitmap Image" r:id="rId7" imgW="1914286" imgH="2161905" progId="Paint.Picture">
                  <p:embed/>
                </p:oleObj>
              </mc:Choice>
              <mc:Fallback>
                <p:oleObj name="Bitmap Image" r:id="rId7" imgW="1914286" imgH="216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521064"/>
                        <a:ext cx="1747837" cy="197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11"/>
          <p:cNvSpPr txBox="1">
            <a:spLocks noChangeArrowheads="1"/>
          </p:cNvSpPr>
          <p:nvPr/>
        </p:nvSpPr>
        <p:spPr bwMode="auto">
          <a:xfrm>
            <a:off x="4829175" y="5638800"/>
            <a:ext cx="43148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2200" b="0" dirty="0">
                <a:solidFill>
                  <a:srgbClr val="000000"/>
                </a:solidFill>
              </a:rPr>
              <a:t>Kernel density map of cattle</a:t>
            </a:r>
            <a:br>
              <a:rPr lang="en-GB" altLang="en-US" sz="2200" b="0" dirty="0">
                <a:solidFill>
                  <a:srgbClr val="000000"/>
                </a:solidFill>
              </a:rPr>
            </a:br>
            <a:r>
              <a:rPr lang="en-GB" altLang="en-US" sz="2200" b="0" dirty="0">
                <a:solidFill>
                  <a:srgbClr val="000000"/>
                </a:solidFill>
              </a:rPr>
              <a:t> herds tested for TB in 1999</a:t>
            </a:r>
          </a:p>
        </p:txBody>
      </p:sp>
    </p:spTree>
    <p:extLst>
      <p:ext uri="{BB962C8B-B14F-4D97-AF65-F5344CB8AC3E}">
        <p14:creationId xmlns:p14="http://schemas.microsoft.com/office/powerpoint/2010/main" val="202036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B4767D-C468-DA4F-8A0D-1F93CDD9124D}"/>
              </a:ext>
            </a:extLst>
          </p:cNvPr>
          <p:cNvSpPr/>
          <p:nvPr/>
        </p:nvSpPr>
        <p:spPr>
          <a:xfrm>
            <a:off x="4495800" y="5384063"/>
            <a:ext cx="4382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The risk of </a:t>
            </a:r>
            <a:r>
              <a:rPr lang="en-US" sz="1400" b="1" i="1" dirty="0">
                <a:solidFill>
                  <a:srgbClr val="333333"/>
                </a:solidFill>
                <a:latin typeface="arial" panose="020B0604020202020204" pitchFamily="34" charset="0"/>
              </a:rPr>
              <a:t>T. b. </a:t>
            </a:r>
            <a:r>
              <a:rPr lang="en-US" sz="14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gambiense</a:t>
            </a: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 infection in central Africa (2000–2009).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858C0-FBAB-6449-87E9-720EB6ABB16C}"/>
              </a:ext>
            </a:extLst>
          </p:cNvPr>
          <p:cNvSpPr txBox="1"/>
          <p:nvPr/>
        </p:nvSpPr>
        <p:spPr>
          <a:xfrm>
            <a:off x="0" y="609600"/>
            <a:ext cx="4267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density estimates can also be used for estimating relative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ctr"/>
            <a:r>
              <a:rPr lang="en-US" sz="2400" i="1" dirty="0"/>
              <a:t>r(u) = p(u)/(1- p(u))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</a:t>
            </a:r>
            <a:r>
              <a:rPr lang="en-US" sz="2400" i="1" dirty="0"/>
              <a:t> p(u)</a:t>
            </a:r>
            <a:r>
              <a:rPr lang="en-US" sz="2400" dirty="0"/>
              <a:t> is the probability that a point at spatial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 </a:t>
            </a:r>
            <a:r>
              <a:rPr lang="en-US" sz="2400" i="1" dirty="0"/>
              <a:t>u </a:t>
            </a:r>
            <a:r>
              <a:rPr lang="en-US" sz="2400" dirty="0"/>
              <a:t>will be a case estimated by dividing kernel density estimate of cases by density estimate of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CC16F-09F4-A54D-863B-F41CF52B39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33400"/>
            <a:ext cx="3653242" cy="4648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79B8BD-9E73-3545-B982-A8F97F988C45}"/>
              </a:ext>
            </a:extLst>
          </p:cNvPr>
          <p:cNvSpPr/>
          <p:nvPr/>
        </p:nvSpPr>
        <p:spPr>
          <a:xfrm>
            <a:off x="4495800" y="5912538"/>
            <a:ext cx="4800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Simarro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Pere P., et al. "Estimating and mapping the population at risk of sleeping sickness." </a:t>
            </a:r>
            <a:r>
              <a:rPr lang="en-US" sz="1050" i="1" dirty="0" err="1">
                <a:solidFill>
                  <a:srgbClr val="222222"/>
                </a:solidFill>
                <a:latin typeface="Arial" panose="020B0604020202020204" pitchFamily="34" charset="0"/>
              </a:rPr>
              <a:t>PLoS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 neglected tropical diseases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 6.10 (2012): e1859.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128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D64C57-2F19-F748-A040-0BFE04FB6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86000"/>
            <a:ext cx="4840941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543800" cy="14507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Interpolation - IDW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859339"/>
            <a:ext cx="320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Inverse distance-weighted (IDW) </a:t>
            </a:r>
            <a:r>
              <a:rPr lang="en-US" dirty="0"/>
              <a:t>uses a weighted average of </a:t>
            </a:r>
            <a:r>
              <a:rPr lang="en-US" dirty="0" err="1"/>
              <a:t>neighbouring</a:t>
            </a:r>
            <a:r>
              <a:rPr lang="en-US" dirty="0"/>
              <a:t> values, where weights are assigned relative to distance and a ‘power’ function. Larger the power, the greater weight put on nearer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Makes the assumption that things close to each other are more similar to each other than things far apart.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38" name="Picture 2" descr="https://desktop.arcgis.com/de/desktop/latest/guide-books/extensions/geostatistical-analyst/GUID-13855C19-DBCB-43C6-9DE6-A7C8DA055131-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27157"/>
            <a:ext cx="4724400" cy="24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planet.botany.uwc.ac.za/nisl/GIS/spatial/images/pic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955" y="2209800"/>
            <a:ext cx="507046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Interpolation - Kriging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2309" y="1828800"/>
            <a:ext cx="69869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to IDW, but formally models the </a:t>
            </a:r>
            <a:r>
              <a:rPr lang="en-US" sz="2400" dirty="0" err="1"/>
              <a:t>semivariance</a:t>
            </a:r>
            <a:r>
              <a:rPr lang="en-US" sz="2400" dirty="0"/>
              <a:t> (related to correlation) between points as a function of distance to optimize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Semivariance</a:t>
            </a:r>
            <a:r>
              <a:rPr lang="en-US" sz="2400" dirty="0"/>
              <a:t> is half the squared difference between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Semivariograms</a:t>
            </a:r>
            <a:r>
              <a:rPr lang="en-US" sz="2400" dirty="0"/>
              <a:t> are plots of </a:t>
            </a:r>
            <a:r>
              <a:rPr lang="en-US" sz="2400" dirty="0" err="1"/>
              <a:t>semivariance</a:t>
            </a:r>
            <a:r>
              <a:rPr lang="en-US" sz="2400" dirty="0"/>
              <a:t> against distance used to describe and model spatial autocorrelation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Required for Kriging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2566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3061</TotalTime>
  <Words>619</Words>
  <Application>Microsoft Macintosh PowerPoint</Application>
  <PresentationFormat>On-screen Show (4:3)</PresentationFormat>
  <Paragraphs>192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Retrospect</vt:lpstr>
      <vt:lpstr>Bitmap Image</vt:lpstr>
      <vt:lpstr>Spatial Variation in  Risk</vt:lpstr>
      <vt:lpstr>Kernel Smoothing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Interpolation - IDW</vt:lpstr>
      <vt:lpstr>Interpolation - Kriging</vt:lpstr>
      <vt:lpstr>Semivariograms</vt:lpstr>
      <vt:lpstr>Semivariograms</vt:lpstr>
      <vt:lpstr>Semivariance</vt:lpstr>
      <vt:lpstr>Semivariogram</vt:lpstr>
      <vt:lpstr>Semivariogram</vt:lpstr>
      <vt:lpstr>Kriging</vt:lpstr>
      <vt:lpstr>Model-based Geostatistics</vt:lpstr>
      <vt:lpstr>Model-based Geostatistics</vt:lpstr>
      <vt:lpstr>PowerPoint Presentation</vt:lpstr>
      <vt:lpstr>PowerPoint Presentation</vt:lpstr>
    </vt:vector>
  </TitlesOfParts>
  <Company>UCSF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variation in risk</dc:title>
  <dc:creator>Sturrock, Hugh</dc:creator>
  <cp:lastModifiedBy>Sturrock, Hugh</cp:lastModifiedBy>
  <cp:revision>30</cp:revision>
  <dcterms:created xsi:type="dcterms:W3CDTF">2015-10-20T21:51:33Z</dcterms:created>
  <dcterms:modified xsi:type="dcterms:W3CDTF">2019-10-01T21:32:09Z</dcterms:modified>
</cp:coreProperties>
</file>